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490" r:id="rId7"/>
    <p:sldId id="259" r:id="rId8"/>
    <p:sldId id="482" r:id="rId9"/>
    <p:sldId id="315" r:id="rId10"/>
    <p:sldId id="298" r:id="rId11"/>
    <p:sldId id="262" r:id="rId12"/>
    <p:sldId id="270" r:id="rId13"/>
    <p:sldId id="269" r:id="rId14"/>
    <p:sldId id="299" r:id="rId15"/>
    <p:sldId id="479" r:id="rId16"/>
    <p:sldId id="300" r:id="rId17"/>
    <p:sldId id="301" r:id="rId18"/>
    <p:sldId id="480" r:id="rId19"/>
    <p:sldId id="303" r:id="rId20"/>
    <p:sldId id="304" r:id="rId21"/>
    <p:sldId id="273" r:id="rId22"/>
    <p:sldId id="478" r:id="rId23"/>
    <p:sldId id="4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1" autoAdjust="0"/>
    <p:restoredTop sz="85259" autoAdjust="0"/>
  </p:normalViewPr>
  <p:slideViewPr>
    <p:cSldViewPr snapToGrid="0">
      <p:cViewPr varScale="1">
        <p:scale>
          <a:sx n="131" d="100"/>
          <a:sy n="131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2410-0F37-48CC-9988-0F1F98FF33EE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BCCE1-D9BF-4693-BB8F-8F028669CA9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1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07662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https://www.ncbi.nlm.nih.gov/pmc/articles/PMC6007662/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78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97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dirty="0"/>
                  <a:t>Credit: Charity Law</a:t>
                </a:r>
              </a:p>
              <a:p>
                <a:endParaRPr lang="en-AU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prior variance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the observed variance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/>
                  <a:t> is the prior variance</a:t>
                </a:r>
              </a:p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en-US" dirty="0"/>
                  <a:t> is the observed variance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3CD4C-FF6D-FC40-AB28-2B65577E4E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4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8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replaced by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93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99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Open Rstudio</a:t>
            </a:r>
          </a:p>
          <a:p>
            <a:pPr marL="171450" indent="-171450">
              <a:buFontTx/>
              <a:buChar char="-"/>
            </a:pPr>
            <a:r>
              <a:rPr lang="en-AU" dirty="0"/>
              <a:t>Point out the four panes in Rstudio and mention what they are.</a:t>
            </a:r>
          </a:p>
          <a:p>
            <a:pPr marL="171450" indent="-171450">
              <a:buFontTx/>
              <a:buChar char="-"/>
            </a:pPr>
            <a:r>
              <a:rPr lang="en-AU" dirty="0"/>
              <a:t>File &gt; New File &gt; 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28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31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en-US" baseline="0" dirty="0"/>
              <a:t> me show you what the mean-var dependence looks like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63DD-A1D2-C141-A2DB-88AF77BB563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C767-F4AB-4649-9007-0339425F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217B-D591-45C6-97E1-2FD9FCBFA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5038-5A39-4D6A-B77E-DE80F7B7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811E-D47B-47CC-8750-D71541F0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7F64-19EA-4514-8E8B-4EDF59A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CB1-5043-4A88-97DF-9803346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2DCF-2F01-4AAF-979C-E6CE7DCC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3032-A16C-4AD8-8B87-74AF1EE8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6FEF7-848E-4351-A114-E1F98795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C7DC-F3EB-442E-A1CE-D6118AC6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90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AAEA4-58E0-4325-AA75-7E28B868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65D7-3FB1-4F8D-AC34-7E89F45B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8DD7-8E1C-4663-853A-D1D07A46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013A-07EE-47E6-99AF-9CF0F3A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149F-0DF7-4EB9-A33B-7A0838FF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21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CEF4-68FB-405B-8A27-6EBA12A1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1D80-6423-40BE-B650-40290FBE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14B0-30B8-4E2C-9B14-5C188F8B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08BE-B842-485A-9370-EB7B7C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6F57-D1B1-41A7-8ACA-85BCFF9C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C4B-F1FC-4CA6-B618-EA13E60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A3C17-EE8B-4D51-BB08-F38FB5F6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1A69-89C9-477A-8C90-D9A2AED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66C6-53D1-4EC1-9222-17A7F28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7474-6814-403E-AC13-22A71A5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03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28-B5E1-40E7-A117-5D34721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946-60FF-4FA8-AF90-2FAC3AB98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1F82-C1ED-4BF4-87CA-6BB336617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F2C-9B20-4D65-9799-7A664C17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9D1-B126-4A55-B9F7-214F3D96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2BC2-713C-41FF-9534-E9393058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16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DCB-2E13-4A58-B54B-CA5036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F0AD-C922-43F2-837B-183AB457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F386-62D9-43DF-B70F-6E9E991D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20D51-C3EB-407C-A795-5DEF96B6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1FA8-A8D2-4B42-871E-7FB9F688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EF380-82A9-4B26-88F8-3A0C41B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EA14-23F5-4409-ACF9-CA2FEB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71BF0-2B68-4F3F-A611-2F25E48F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175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99A-E80A-480C-BAFD-8E0431A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DE827-9465-4007-8FAC-541F2E6A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5ABD-E895-49D4-96BA-6AFB04F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8FD0-2281-4B47-83E8-4C5407A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78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6060-AB46-4F7E-B393-941F0BC7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3358-758A-465A-87E4-FA23EDD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DF4D-C667-4694-A6B0-96E3E8F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5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8AA-2E88-4919-BCEA-D61BF139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BFCE-B2C8-4E30-8A51-985E0E4D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BC233-F48E-4354-84EA-E7C820C4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7C6F-CABF-4F4F-8677-9D530B56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7AD0-4D1A-44FE-81F5-EA77DA31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45A1-144F-460A-BBF2-85BD589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8AB-BD95-4152-81B8-F470FFE0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E50EC-28A7-46C9-A2F0-0385D646B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E787B-0C21-47C7-8436-9A73C9577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1B9A-23FA-4924-82DD-59445E20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8BE7-1C69-4233-9C49-D11C5FD2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53616-14CA-42E9-8852-E78C487B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1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5ED25-6837-43C4-9AAB-5417BAD7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DE44-C3FF-4095-8B87-CFC6FFC5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56F9-2085-45F7-ACE0-43C703931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D458-7614-4F7E-8D9A-66E2E5E5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FF43-AEC4-4A63-913F-15C73BB3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04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orkshop.bioc.cancerdatasci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6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6E6EC-7637-4DFD-90BF-A064F0D3F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3400">
                <a:solidFill>
                  <a:srgbClr val="000000"/>
                </a:solidFill>
              </a:rPr>
              <a:t>使用</a:t>
            </a:r>
            <a:r>
              <a:rPr lang="en-US" sz="3400" dirty="0" err="1">
                <a:solidFill>
                  <a:srgbClr val="000000"/>
                </a:solidFill>
              </a:rPr>
              <a:t>limma、Glimma</a:t>
            </a:r>
            <a:r>
              <a:rPr lang="ja-JP" altLang="en-US" sz="3400">
                <a:solidFill>
                  <a:srgbClr val="000000"/>
                </a:solidFill>
              </a:rPr>
              <a:t>和</a:t>
            </a:r>
            <a:r>
              <a:rPr lang="en-US" sz="3400" dirty="0" err="1">
                <a:solidFill>
                  <a:srgbClr val="000000"/>
                </a:solidFill>
              </a:rPr>
              <a:t>edgeR，RNA-seq</a:t>
            </a:r>
            <a:r>
              <a:rPr lang="ja-JP" altLang="en-US" sz="3400">
                <a:solidFill>
                  <a:srgbClr val="000000"/>
                </a:solidFill>
              </a:rPr>
              <a:t>数据分析易如反掌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D42DB-4044-460C-8AED-E6599BF4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1800" dirty="0" err="1">
                <a:solidFill>
                  <a:srgbClr val="000000"/>
                </a:solidFill>
              </a:rPr>
              <a:t>BioC</a:t>
            </a:r>
            <a:r>
              <a:rPr lang="en-US" altLang="zh-CN" sz="1800" dirty="0">
                <a:solidFill>
                  <a:srgbClr val="000000"/>
                </a:solidFill>
              </a:rPr>
              <a:t> Asia 2020 </a:t>
            </a:r>
            <a:r>
              <a:rPr lang="en-US" sz="1800" dirty="0">
                <a:solidFill>
                  <a:srgbClr val="000000"/>
                </a:solidFill>
              </a:rPr>
              <a:t>Workshop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</a:rPr>
              <a:t>15 Oct 2020</a:t>
            </a:r>
            <a:endParaRPr lang="en-US" sz="1800" dirty="0">
              <a:solidFill>
                <a:srgbClr val="000000"/>
              </a:solidFill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</a:rPr>
              <a:t>Instructor: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</a:rPr>
              <a:t>Xueyi</a:t>
            </a:r>
            <a:r>
              <a:rPr lang="en-US" altLang="zh-CN" sz="1800" dirty="0">
                <a:solidFill>
                  <a:srgbClr val="000000"/>
                </a:solidFill>
              </a:rPr>
              <a:t> Dong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0A5F-1E1C-054D-9255-AF94C4EB3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2" b="1"/>
          <a:stretch/>
        </p:blipFill>
        <p:spPr>
          <a:xfrm>
            <a:off x="0" y="-48926"/>
            <a:ext cx="12192001" cy="46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829-D0AB-46B7-B865-89162E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Differential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F3C-131E-4209-9F93-EDC06A41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609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078" y="1600200"/>
            <a:ext cx="5068470" cy="4959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FF"/>
                </a:solidFill>
              </a:rPr>
              <a:t>li</a:t>
            </a:r>
            <a:r>
              <a:rPr lang="en-US" b="1" dirty="0"/>
              <a:t>near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odelling for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icro</a:t>
            </a:r>
            <a:r>
              <a:rPr lang="en-US" b="1" dirty="0">
                <a:solidFill>
                  <a:srgbClr val="FF00FF"/>
                </a:solidFill>
              </a:rPr>
              <a:t>a</a:t>
            </a:r>
            <a:r>
              <a:rPr lang="en-US" b="1" dirty="0"/>
              <a:t>rrays (and RNAseq)</a:t>
            </a:r>
          </a:p>
          <a:p>
            <a:r>
              <a:rPr lang="en-US" dirty="0" err="1"/>
              <a:t>为</a:t>
            </a:r>
            <a:r>
              <a:rPr lang="en-US" dirty="0" err="1">
                <a:solidFill>
                  <a:schemeClr val="accent6"/>
                </a:solidFill>
              </a:rPr>
              <a:t>设计矩阵</a:t>
            </a:r>
            <a:r>
              <a:rPr lang="en-US" dirty="0" err="1"/>
              <a:t>中指定的参数估算效应</a:t>
            </a:r>
            <a:r>
              <a:rPr lang="zh-CN" altLang="en-US" dirty="0"/>
              <a:t>，例如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条件1</a:t>
            </a:r>
            <a:r>
              <a:rPr lang="en-US" dirty="0"/>
              <a:t>和</a:t>
            </a:r>
            <a:r>
              <a:rPr lang="en-US" dirty="0">
                <a:solidFill>
                  <a:srgbClr val="008000"/>
                </a:solidFill>
              </a:rPr>
              <a:t>条件2</a:t>
            </a:r>
          </a:p>
          <a:p>
            <a:r>
              <a:rPr lang="en-US" dirty="0" err="1"/>
              <a:t>每个基因的表达均不同</a:t>
            </a:r>
            <a:r>
              <a:rPr lang="zh-CN" altLang="en-US" dirty="0"/>
              <a:t>，但</a:t>
            </a:r>
            <a:r>
              <a:rPr lang="zh-CN" altLang="en-US" dirty="0">
                <a:solidFill>
                  <a:srgbClr val="7030A0"/>
                </a:solidFill>
              </a:rPr>
              <a:t>相同的模型</a:t>
            </a:r>
            <a:r>
              <a:rPr lang="zh-CN" altLang="en-US" dirty="0"/>
              <a:t>将会同时拟合于每个基因</a:t>
            </a:r>
            <a:endParaRPr lang="en-US" dirty="0"/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387250-A0EB-7B46-8A59-E36CD63F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35" y="107156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A00-DDF3-4A0A-AC66-97E9CAF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limm</a:t>
            </a:r>
            <a:r>
              <a:rPr lang="en-US" altLang="zh-CN" dirty="0" err="1"/>
              <a:t>a</a:t>
            </a:r>
            <a:r>
              <a:rPr lang="ja-JP" altLang="en-US"/>
              <a:t>与线性模型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9EA-E414-408C-8762-B864BAE9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设计矩阵</a:t>
            </a:r>
            <a:r>
              <a:rPr lang="zh-CN" altLang="en-US" dirty="0">
                <a:solidFill>
                  <a:schemeClr val="accent6"/>
                </a:solidFill>
              </a:rPr>
              <a:t>（</a:t>
            </a:r>
            <a:r>
              <a:rPr lang="en-US" altLang="zh-CN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</a:t>
            </a:r>
            <a:r>
              <a:rPr lang="zh-CN" alt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</a:t>
            </a:r>
            <a:r>
              <a:rPr lang="zh-CN" alt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用于指定对基因表达有影响的自变量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，如实验分组、批次效应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设计矩阵可以指定</a:t>
            </a:r>
            <a:r>
              <a:rPr lang="en-AU" dirty="0" err="1">
                <a:solidFill>
                  <a:srgbClr val="CC009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</a:t>
            </a:r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AU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</a:t>
            </a:r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截距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AU" dirty="0" err="1"/>
              <a:t>今天将使用</a:t>
            </a:r>
            <a:r>
              <a:rPr lang="en-AU" dirty="0" err="1">
                <a:solidFill>
                  <a:srgbClr val="C00000"/>
                </a:solidFill>
              </a:rPr>
              <a:t>无截距</a:t>
            </a:r>
            <a:r>
              <a:rPr lang="en-AU" dirty="0" err="1"/>
              <a:t>的设计矩阵</a:t>
            </a:r>
            <a:endParaRPr lang="en-AU" dirty="0"/>
          </a:p>
          <a:p>
            <a:pPr lvl="1"/>
            <a:r>
              <a:rPr lang="en-AU" dirty="0" err="1"/>
              <a:t>其他不同类型的设计矩阵例子可以参照</a:t>
            </a:r>
            <a:r>
              <a:rPr lang="en-US" altLang="zh-CN" dirty="0" err="1"/>
              <a:t>limma</a:t>
            </a:r>
            <a:r>
              <a:rPr lang="zh-CN" altLang="en-US" dirty="0"/>
              <a:t>用户指南</a:t>
            </a: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5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5349" cy="495947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3366FF"/>
                </a:solidFill>
              </a:rPr>
              <a:t>对比</a:t>
            </a:r>
            <a:r>
              <a:rPr lang="zh-CN" altLang="en-US" dirty="0">
                <a:solidFill>
                  <a:srgbClr val="3366FF"/>
                </a:solidFill>
              </a:rPr>
              <a:t>（</a:t>
            </a:r>
            <a:r>
              <a:rPr lang="en-US" altLang="zh-CN" dirty="0">
                <a:solidFill>
                  <a:srgbClr val="3366FF"/>
                </a:solidFill>
              </a:rPr>
              <a:t>contrast</a:t>
            </a:r>
            <a:r>
              <a:rPr lang="zh-CN" altLang="en-US" dirty="0">
                <a:solidFill>
                  <a:srgbClr val="3366FF"/>
                </a:solidFill>
              </a:rPr>
              <a:t>）</a:t>
            </a:r>
            <a:r>
              <a:rPr lang="ja-JP" altLang="en-US"/>
              <a:t>用于寻找效应之间的差异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The variability in the observations determines whether the difference is considered “significant” or not (?p-value&lt;0.05)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308538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</a:t>
            </a:r>
            <a:r>
              <a:rPr lang="en-US" altLang="zh-CN" dirty="0" err="1"/>
              <a:t>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73" y="1600200"/>
            <a:ext cx="5395376" cy="495947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3366FF"/>
                </a:solidFill>
              </a:rPr>
              <a:t>对比</a:t>
            </a:r>
            <a:r>
              <a:rPr lang="zh-CN" altLang="en-US" dirty="0">
                <a:solidFill>
                  <a:srgbClr val="3366FF"/>
                </a:solidFill>
              </a:rPr>
              <a:t>（</a:t>
            </a:r>
            <a:r>
              <a:rPr lang="en-US" altLang="zh-CN" dirty="0">
                <a:solidFill>
                  <a:srgbClr val="3366FF"/>
                </a:solidFill>
              </a:rPr>
              <a:t>contrast</a:t>
            </a:r>
            <a:r>
              <a:rPr lang="zh-CN" altLang="en-US" dirty="0">
                <a:solidFill>
                  <a:srgbClr val="3366FF"/>
                </a:solidFill>
              </a:rPr>
              <a:t>）</a:t>
            </a:r>
            <a:r>
              <a:rPr lang="ja-JP" altLang="en-US"/>
              <a:t>用于寻找效应之间的差异</a:t>
            </a:r>
            <a:endParaRPr lang="en-US" dirty="0"/>
          </a:p>
          <a:p>
            <a:r>
              <a:rPr lang="ja-JP" altLang="en-US"/>
              <a:t>观测值</a:t>
            </a:r>
            <a:r>
              <a:rPr lang="ja-JP" altLang="en-US">
                <a:solidFill>
                  <a:srgbClr val="7030A0"/>
                </a:solidFill>
              </a:rPr>
              <a:t>的差异性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variability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ja-JP" altLang="en-US"/>
              <a:t>确定差异是否被认为是显着的（</a:t>
            </a:r>
            <a:r>
              <a:rPr lang="en-US" dirty="0"/>
              <a:t>p</a:t>
            </a:r>
            <a:r>
              <a:rPr lang="ja-JP" altLang="en-US"/>
              <a:t>值</a:t>
            </a:r>
            <a:r>
              <a:rPr lang="en-US" altLang="ja-JP" dirty="0"/>
              <a:t>&lt;0.05</a:t>
            </a:r>
            <a:r>
              <a:rPr lang="ja-JP" altLang="en-US"/>
              <a:t>？）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pic>
        <p:nvPicPr>
          <p:cNvPr id="4" name="Picture 3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8" y="1325894"/>
            <a:ext cx="4978370" cy="497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9755" y="1494185"/>
            <a:ext cx="2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135282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EB0-B16C-544B-A799-8C79FD9B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intercept-free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86FED-36C8-314B-8FE2-0B2BD2E1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46" b="10851"/>
          <a:stretch/>
        </p:blipFill>
        <p:spPr>
          <a:xfrm>
            <a:off x="2266122" y="1538287"/>
            <a:ext cx="6213491" cy="5319713"/>
          </a:xfrm>
        </p:spPr>
      </p:pic>
    </p:spTree>
    <p:extLst>
      <p:ext uri="{BB962C8B-B14F-4D97-AF65-F5344CB8AC3E}">
        <p14:creationId xmlns:p14="http://schemas.microsoft.com/office/powerpoint/2010/main" val="132804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1" y="4912698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可以假设数据服从正态分布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连续的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具有恒定的方差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4401" y="798626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</a:t>
            </a:r>
            <a:r>
              <a:rPr lang="en-US" altLang="zh-CN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</a:t>
            </a: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数据是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离散的</a:t>
            </a:r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(counts)</a:t>
            </a:r>
          </a:p>
          <a:p>
            <a:pPr marL="457200" indent="-457200">
              <a:buFont typeface="Arial"/>
              <a:buChar char="•"/>
            </a:pP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具有非恒定的均值</a:t>
            </a:r>
            <a:r>
              <a:rPr lang="en-US" altLang="zh-CN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方差趋势</a:t>
            </a:r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0432" y="2356088"/>
            <a:ext cx="0" cy="255661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5398" y="2987653"/>
            <a:ext cx="4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>
              <a:solidFill>
                <a:srgbClr val="008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6700" y="2512042"/>
            <a:ext cx="7131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8000"/>
                </a:solidFill>
              </a:rPr>
              <a:t>voom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转换为</a:t>
            </a:r>
            <a:r>
              <a:rPr lang="en-US" altLang="zh-CN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logCPM</a:t>
            </a:r>
            <a:endParaRPr lang="en-US" sz="3000" dirty="0">
              <a:solidFill>
                <a:srgbClr val="008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通过使用基因权重值消除</a:t>
            </a:r>
            <a:r>
              <a:rPr lang="en-US" sz="3000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均值</a:t>
            </a:r>
            <a:r>
              <a:rPr lang="en-US" altLang="zh-CN" sz="30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sz="30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方差趋势</a:t>
            </a:r>
            <a:endParaRPr lang="en-US" sz="30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3000" dirty="0">
                <a:solidFill>
                  <a:srgbClr val="33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1-02 at 4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3089049"/>
            <a:ext cx="7332133" cy="352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1160" y="283798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After: constant variance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3184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log-cpm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69823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Log2- variance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920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log-count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088559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Qtr-root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434" y="283963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Before: trended variance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-846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voom: variance weights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62661" y="936714"/>
            <a:ext cx="8619066" cy="183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Use </a:t>
            </a:r>
            <a:r>
              <a:rPr lang="en-US" sz="3200" dirty="0">
                <a:solidFill>
                  <a:srgbClr val="8000FF"/>
                </a:solidFill>
              </a:rPr>
              <a:t>mean-var trend to assign weights </a:t>
            </a:r>
            <a:r>
              <a:rPr lang="en-US" sz="3200" dirty="0"/>
              <a:t>to each observation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Weights used in linear modelling </a:t>
            </a:r>
            <a:r>
              <a:rPr lang="en-US" sz="3200" dirty="0">
                <a:solidFill>
                  <a:srgbClr val="FF00FF"/>
                </a:solidFill>
              </a:rPr>
              <a:t>removes </a:t>
            </a:r>
            <a:r>
              <a:rPr lang="en-US" sz="3200" dirty="0"/>
              <a:t>mean-variance trend from the data.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4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98F-8A03-405E-9CF7-353B43FA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775-EB79-48EC-BFB5-9E68C897B49E}"/>
              </a:ext>
            </a:extLst>
          </p:cNvPr>
          <p:cNvSpPr txBox="1"/>
          <p:nvPr/>
        </p:nvSpPr>
        <p:spPr>
          <a:xfrm>
            <a:off x="942365" y="1690688"/>
            <a:ext cx="65812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lmFit(v, design)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contrasts.fit(vfit, contrasts=contr.matrix)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efit &lt;- eBayes(vfit)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plotSA(efit, main="Final model: Mean-variance trend")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C879BC-C3FE-41BE-87E2-CC978E653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806566"/>
            <a:ext cx="3871331" cy="4069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10704-9DF8-4A32-AFC8-F60DEFCA286E}"/>
              </a:ext>
            </a:extLst>
          </p:cNvPr>
          <p:cNvCxnSpPr>
            <a:cxnSpLocks/>
          </p:cNvCxnSpPr>
          <p:nvPr/>
        </p:nvCxnSpPr>
        <p:spPr>
          <a:xfrm flipH="1">
            <a:off x="4000502" y="1035424"/>
            <a:ext cx="2339786" cy="82027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ABEB93-9741-4789-AA0A-ACE24FFB7E7F}"/>
              </a:ext>
            </a:extLst>
          </p:cNvPr>
          <p:cNvSpPr txBox="1"/>
          <p:nvPr/>
        </p:nvSpPr>
        <p:spPr>
          <a:xfrm>
            <a:off x="6340288" y="819045"/>
            <a:ext cx="3241208" cy="369332"/>
          </a:xfrm>
          <a:prstGeom prst="rect">
            <a:avLst/>
          </a:prstGeom>
          <a:noFill/>
          <a:ln w="1270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Fits a linear model for each gene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C41421-8CEC-4906-98B8-5922631356D0}"/>
              </a:ext>
            </a:extLst>
          </p:cNvPr>
          <p:cNvCxnSpPr>
            <a:cxnSpLocks/>
          </p:cNvCxnSpPr>
          <p:nvPr/>
        </p:nvCxnSpPr>
        <p:spPr>
          <a:xfrm flipH="1">
            <a:off x="6979023" y="1642297"/>
            <a:ext cx="981869" cy="45073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1F6CB1-6808-4858-B61D-B5C59AB0F0ED}"/>
              </a:ext>
            </a:extLst>
          </p:cNvPr>
          <p:cNvSpPr txBox="1"/>
          <p:nvPr/>
        </p:nvSpPr>
        <p:spPr>
          <a:xfrm>
            <a:off x="7960892" y="2048978"/>
            <a:ext cx="3871331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more precise estimates by sharing gene information using empirical Bayes moderation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2148D-61C5-45D2-83B9-BB9DC9507F09}"/>
              </a:ext>
            </a:extLst>
          </p:cNvPr>
          <p:cNvSpPr txBox="1"/>
          <p:nvPr/>
        </p:nvSpPr>
        <p:spPr>
          <a:xfrm>
            <a:off x="7960892" y="1295512"/>
            <a:ext cx="3725839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statistics and fold changes for comparisons of interest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B456A-414A-4477-A8F1-7F1C5B799C18}"/>
              </a:ext>
            </a:extLst>
          </p:cNvPr>
          <p:cNvCxnSpPr/>
          <p:nvPr/>
        </p:nvCxnSpPr>
        <p:spPr>
          <a:xfrm flipH="1">
            <a:off x="3721333" y="2326341"/>
            <a:ext cx="4239559" cy="5378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FCAA-8ADB-481F-8F7F-02A285A74E81}"/>
              </a:ext>
            </a:extLst>
          </p:cNvPr>
          <p:cNvCxnSpPr>
            <a:cxnSpLocks/>
          </p:cNvCxnSpPr>
          <p:nvPr/>
        </p:nvCxnSpPr>
        <p:spPr>
          <a:xfrm flipH="1" flipV="1">
            <a:off x="7174006" y="2663098"/>
            <a:ext cx="853888" cy="5171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DB585-D5B4-4B86-A1F0-3F818F8C3795}"/>
              </a:ext>
            </a:extLst>
          </p:cNvPr>
          <p:cNvSpPr txBox="1"/>
          <p:nvPr/>
        </p:nvSpPr>
        <p:spPr>
          <a:xfrm>
            <a:off x="8027894" y="3052482"/>
            <a:ext cx="3509450" cy="9233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Plots residual standard deviation versus average log expression for fitted model</a:t>
            </a:r>
          </a:p>
        </p:txBody>
      </p:sp>
    </p:spTree>
    <p:extLst>
      <p:ext uri="{BB962C8B-B14F-4D97-AF65-F5344CB8AC3E}">
        <p14:creationId xmlns:p14="http://schemas.microsoft.com/office/powerpoint/2010/main" val="7511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F89F-B494-0B4C-B30E-34F82D44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Sharing gene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Experiments have </a:t>
                </a:r>
                <a:r>
                  <a:rPr lang="en-US" sz="2700" dirty="0">
                    <a:solidFill>
                      <a:srgbClr val="00B0F0"/>
                    </a:solidFill>
                  </a:rPr>
                  <a:t>small sample sizes </a:t>
                </a:r>
                <a:r>
                  <a:rPr lang="en-US" sz="2700" dirty="0"/>
                  <a:t>due to sequencing cost and/or availability of samples and RNA.</a:t>
                </a:r>
              </a:p>
              <a:p>
                <a:r>
                  <a:rPr lang="en-US" sz="2700" dirty="0"/>
                  <a:t>Estimated variability within an individual gene is </a:t>
                </a:r>
                <a:r>
                  <a:rPr lang="en-US" sz="2700" dirty="0">
                    <a:solidFill>
                      <a:srgbClr val="FF40FF"/>
                    </a:solidFill>
                  </a:rPr>
                  <a:t>unreliable</a:t>
                </a:r>
                <a:r>
                  <a:rPr lang="en-US" sz="2700" dirty="0"/>
                  <a:t> (statistically inefficient)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>
                    <a:solidFill>
                      <a:srgbClr val="00B050"/>
                    </a:solidFill>
                  </a:rPr>
                  <a:t>pooling information from all genes </a:t>
                </a:r>
                <a:r>
                  <a:rPr lang="en-US" sz="2700" dirty="0"/>
                  <a:t>(increases statistical power)</a:t>
                </a:r>
              </a:p>
              <a:p>
                <a:r>
                  <a:rPr lang="en-US" sz="2700" dirty="0"/>
                  <a:t>Empirical Bayes method: borrow information from all data to form </a:t>
                </a:r>
                <a:r>
                  <a:rPr lang="en-US" sz="2700" dirty="0">
                    <a:solidFill>
                      <a:schemeClr val="accent2"/>
                    </a:solidFill>
                  </a:rPr>
                  <a:t>prior information </a:t>
                </a:r>
                <a:r>
                  <a:rPr lang="en-US" sz="2700" dirty="0"/>
                  <a:t>that is used to </a:t>
                </a:r>
                <a:r>
                  <a:rPr lang="en-US" sz="2700" dirty="0">
                    <a:solidFill>
                      <a:srgbClr val="7030A0"/>
                    </a:solidFill>
                  </a:rPr>
                  <a:t>adjust observed values </a:t>
                </a:r>
                <a:r>
                  <a:rPr lang="en-US" sz="2700" dirty="0"/>
                  <a:t>to values that are more precise. </a:t>
                </a:r>
              </a:p>
              <a:p>
                <a:r>
                  <a:rPr lang="en-US" sz="2700" dirty="0"/>
                  <a:t>In </a:t>
                </a:r>
                <a:r>
                  <a:rPr lang="en-US" sz="2700" dirty="0" err="1"/>
                  <a:t>limma</a:t>
                </a:r>
                <a:r>
                  <a:rPr lang="en-US" sz="2700" dirty="0"/>
                  <a:t>, 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posterior variance </a:t>
                </a:r>
                <a:r>
                  <a:rPr lang="en-US" sz="2700" dirty="0"/>
                  <a:t>is calculated by squeezing observed variances towards the prior variance. The posterior variance is given by</a:t>
                </a:r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>
                    <a:solidFill>
                      <a:srgbClr val="0070C0"/>
                    </a:solidFill>
                  </a:rPr>
                  <a:t>Moderated t-statistic </a:t>
                </a:r>
                <a:r>
                  <a:rPr lang="en-US" sz="2700" dirty="0"/>
                  <a:t>is calculated using the posterior variance.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  <a:blipFill>
                <a:blip r:embed="rId3"/>
                <a:stretch>
                  <a:fillRect l="-856" t="-1902" r="-1497" b="-8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/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600" b="1" i="1" baseline="30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6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blipFill>
                <a:blip r:embed="rId4"/>
                <a:stretch>
                  <a:fillRect t="-15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6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2B68-02F1-4B38-9723-191A65BF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4" y="468541"/>
            <a:ext cx="6972048" cy="29604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FDA08-B427-45DF-8A78-1FDBBC5D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4" y="3892819"/>
            <a:ext cx="80486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359DD689-7F07-3349-A980-A03397E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4038"/>
            <a:ext cx="42227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3">
            <a:extLst>
              <a:ext uri="{FF2B5EF4-FFF2-40B4-BE49-F238E27FC236}">
                <a16:creationId xmlns:a16="http://schemas.microsoft.com/office/drawing/2014/main" id="{B77E31E2-4235-9B4B-806D-6BA272F7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6100"/>
            <a:ext cx="424815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6FC38FDE-9C4E-8D47-A806-A8CCECB8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08" y="1824038"/>
            <a:ext cx="6617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dirty="0"/>
              <a:t>Before 				After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A2FA7-61E3-5849-B3E8-2018092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200"/>
              <a:t>使用经验贝叶斯调整前后的差异性</a:t>
            </a: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C96-DC6D-FC4A-B081-38BD8EA06310}"/>
              </a:ext>
            </a:extLst>
          </p:cNvPr>
          <p:cNvSpPr txBox="1"/>
          <p:nvPr/>
        </p:nvSpPr>
        <p:spPr>
          <a:xfrm>
            <a:off x="8328026" y="6456623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COMBINE workshop (edited)</a:t>
            </a:r>
          </a:p>
        </p:txBody>
      </p:sp>
    </p:spTree>
    <p:extLst>
      <p:ext uri="{BB962C8B-B14F-4D97-AF65-F5344CB8AC3E}">
        <p14:creationId xmlns:p14="http://schemas.microsoft.com/office/powerpoint/2010/main" val="416477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D3C4-14E4-BC47-9C8A-5C4B514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E803-42F5-354B-BF05-5C10F6D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http://workshop.bioc.cancerdatasci.org/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下拉菜单选择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123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(Chinese)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并填写你的邮箱地址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submit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Launch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Workshop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密码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welcome-to-bioc2020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AU" altLang="ja-JP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18-0A50-4B99-A36A-12CA62EA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背景</a:t>
            </a:r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介绍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2C-D5E3-4E84-A8C6-2F601069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RNA-seq</a:t>
            </a:r>
            <a:r>
              <a:rPr lang="en-AU" dirty="0"/>
              <a:t>uencing is a method to quantify the amount of RNA in a sample</a:t>
            </a:r>
          </a:p>
          <a:p>
            <a:r>
              <a:rPr lang="en-AU" dirty="0"/>
              <a:t>Tells us which genes are active and how much they are transcribed</a:t>
            </a:r>
          </a:p>
          <a:p>
            <a:r>
              <a:rPr lang="en-AU" dirty="0"/>
              <a:t>Measure gene expression levels</a:t>
            </a:r>
          </a:p>
          <a:p>
            <a:r>
              <a:rPr lang="en-AU" dirty="0">
                <a:solidFill>
                  <a:srgbClr val="00B050"/>
                </a:solidFill>
              </a:rPr>
              <a:t>Differential expression analysis </a:t>
            </a:r>
          </a:p>
          <a:p>
            <a:pPr lvl="1"/>
            <a:r>
              <a:rPr lang="en-AU" dirty="0"/>
              <a:t>Compare gene expression between different groups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Compare normal cells to mutated cells</a:t>
            </a:r>
          </a:p>
          <a:p>
            <a:pPr lvl="1"/>
            <a:r>
              <a:rPr lang="en-AU" dirty="0"/>
              <a:t>Compare treated cells to control cells</a:t>
            </a:r>
          </a:p>
        </p:txBody>
      </p:sp>
    </p:spTree>
    <p:extLst>
      <p:ext uri="{BB962C8B-B14F-4D97-AF65-F5344CB8AC3E}">
        <p14:creationId xmlns:p14="http://schemas.microsoft.com/office/powerpoint/2010/main" val="497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8AF-FE8D-5145-86CE-C943A4BA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比对与计数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1CD3B-0863-8346-85A1-4A1E6367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441"/>
            <a:ext cx="10515600" cy="38677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A4BC1-D8F1-1440-95B1-EFF0AEFB13F0}"/>
              </a:ext>
            </a:extLst>
          </p:cNvPr>
          <p:cNvSpPr txBox="1"/>
          <p:nvPr/>
        </p:nvSpPr>
        <p:spPr>
          <a:xfrm>
            <a:off x="9037983" y="631190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Ballouz</a:t>
            </a:r>
            <a:r>
              <a:rPr lang="en-US" dirty="0"/>
              <a:t> et al, NAR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2D52F3-C5C3-8846-AFF8-0E2F88689CF2}"/>
              </a:ext>
            </a:extLst>
          </p:cNvPr>
          <p:cNvSpPr/>
          <p:nvPr/>
        </p:nvSpPr>
        <p:spPr>
          <a:xfrm>
            <a:off x="967409" y="4943061"/>
            <a:ext cx="3485321" cy="80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927F22-4E50-AB47-B476-7807E6E6CECC}"/>
              </a:ext>
            </a:extLst>
          </p:cNvPr>
          <p:cNvSpPr/>
          <p:nvPr/>
        </p:nvSpPr>
        <p:spPr>
          <a:xfrm>
            <a:off x="4843670" y="4313582"/>
            <a:ext cx="4194313" cy="162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1AA-9A1D-41A4-9BF2-F3F6B800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流程总览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19242-F0E1-47D5-9A30-AB6FA70C3CE2}"/>
              </a:ext>
            </a:extLst>
          </p:cNvPr>
          <p:cNvSpPr/>
          <p:nvPr/>
        </p:nvSpPr>
        <p:spPr>
          <a:xfrm>
            <a:off x="3135085" y="1653468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片段</a:t>
            </a:r>
            <a:r>
              <a:rPr 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reads – FASTQ</a:t>
            </a:r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</a:t>
            </a:r>
            <a:endParaRPr lang="en-AU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EE2D36-CADE-47B8-8D36-644BCB3297B8}"/>
              </a:ext>
            </a:extLst>
          </p:cNvPr>
          <p:cNvSpPr/>
          <p:nvPr/>
        </p:nvSpPr>
        <p:spPr>
          <a:xfrm>
            <a:off x="3135087" y="2595181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参考基因组比对</a:t>
            </a:r>
            <a:endParaRPr lang="en-AU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4618F-E7A4-4542-A585-FBD5A084C651}"/>
              </a:ext>
            </a:extLst>
          </p:cNvPr>
          <p:cNvSpPr/>
          <p:nvPr/>
        </p:nvSpPr>
        <p:spPr>
          <a:xfrm>
            <a:off x="3135085" y="3536895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映射到每个基因的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reads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数量进行计数</a:t>
            </a:r>
            <a:br>
              <a:rPr 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AU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矩阵</a:t>
            </a:r>
            <a:r>
              <a:rPr lang="en-AU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795A9-79B4-4FEF-A235-0052D507D176}"/>
              </a:ext>
            </a:extLst>
          </p:cNvPr>
          <p:cNvSpPr/>
          <p:nvPr/>
        </p:nvSpPr>
        <p:spPr>
          <a:xfrm>
            <a:off x="3135087" y="4478609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预处理</a:t>
            </a:r>
            <a:endParaRPr lang="en-AU" sz="20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9AE4-D4E3-4E04-9F1A-1942418E7C0C}"/>
              </a:ext>
            </a:extLst>
          </p:cNvPr>
          <p:cNvSpPr/>
          <p:nvPr/>
        </p:nvSpPr>
        <p:spPr>
          <a:xfrm>
            <a:off x="3135085" y="5420322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差异表达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endParaRPr lang="en-AU" sz="20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799470-34EF-FC4F-BBCF-C7FE7A6D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58" y="2508250"/>
            <a:ext cx="1574800" cy="1841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11284E8-7D75-7640-8834-DB0A7D9E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0" y="4478609"/>
            <a:ext cx="1574800" cy="1841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7C1FB2-22D7-F846-A098-A775EF511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4478609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Biological replicates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 samples </a:t>
            </a:r>
            <a:r>
              <a:rPr lang="en-US" dirty="0"/>
              <a:t>between different sequencing runs (if adding MORE samples and want to analyse together)</a:t>
            </a:r>
          </a:p>
          <a:p>
            <a:r>
              <a:rPr lang="en-US" dirty="0">
                <a:solidFill>
                  <a:srgbClr val="008000"/>
                </a:solidFill>
              </a:rPr>
              <a:t>Don’t sequence all of one group on one day</a:t>
            </a:r>
            <a:r>
              <a:rPr lang="en-US" dirty="0"/>
              <a:t>, and all of another group on another day! Group will be confounded with sequencing date.</a:t>
            </a:r>
          </a:p>
          <a:p>
            <a:r>
              <a:rPr lang="en-US" dirty="0"/>
              <a:t>Likewise for any other </a:t>
            </a:r>
            <a:r>
              <a:rPr lang="en-US" dirty="0">
                <a:solidFill>
                  <a:srgbClr val="FF00FF"/>
                </a:solidFill>
              </a:rPr>
              <a:t>potential batch effects </a:t>
            </a:r>
            <a:r>
              <a:rPr lang="en-US" dirty="0"/>
              <a:t>– sampling date, sequencing date, technician collecting/preparing samples.</a:t>
            </a:r>
          </a:p>
        </p:txBody>
      </p:sp>
    </p:spTree>
    <p:extLst>
      <p:ext uri="{BB962C8B-B14F-4D97-AF65-F5344CB8AC3E}">
        <p14:creationId xmlns:p14="http://schemas.microsoft.com/office/powerpoint/2010/main" val="19273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62C-03A0-4A02-A080-06016E8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8472-8CD2-4391-B45D-6198036E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076" cy="4351338"/>
          </a:xfrm>
        </p:spPr>
        <p:txBody>
          <a:bodyPr/>
          <a:lstStyle/>
          <a:p>
            <a:r>
              <a:rPr lang="en-AU" dirty="0"/>
              <a:t>Sheridan </a:t>
            </a:r>
            <a:r>
              <a:rPr lang="en-AU" i="1" dirty="0"/>
              <a:t>et al.</a:t>
            </a:r>
            <a:r>
              <a:rPr lang="en-AU" dirty="0"/>
              <a:t> (2015)</a:t>
            </a:r>
          </a:p>
          <a:p>
            <a:r>
              <a:rPr lang="en-AU" dirty="0"/>
              <a:t>Mouse mammary glands samples from </a:t>
            </a:r>
            <a:r>
              <a:rPr lang="en-AU" dirty="0">
                <a:solidFill>
                  <a:srgbClr val="CC0099"/>
                </a:solidFill>
              </a:rPr>
              <a:t>3 cell populations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Basal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Luminal progenitor (LP)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Mature luminal (ML)</a:t>
            </a:r>
            <a:r>
              <a:rPr lang="en-AU" dirty="0">
                <a:solidFill>
                  <a:srgbClr val="00B0F0"/>
                </a:solidFill>
              </a:rPr>
              <a:t>  3 replicates</a:t>
            </a:r>
          </a:p>
          <a:p>
            <a:r>
              <a:rPr lang="en-AU" dirty="0"/>
              <a:t>Want to </a:t>
            </a:r>
            <a:r>
              <a:rPr lang="en-AU" dirty="0">
                <a:solidFill>
                  <a:srgbClr val="00B050"/>
                </a:solidFill>
              </a:rPr>
              <a:t>compare gene expression levels </a:t>
            </a:r>
            <a:r>
              <a:rPr lang="en-AU" dirty="0"/>
              <a:t>between cell 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08F9-CB61-429F-8FBA-C696F196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96" y="1392977"/>
            <a:ext cx="4994564" cy="41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9E6-D6FF-4420-94D2-0670C26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9753-B393-4407-8533-46D9E6E0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[Demo in R]</a:t>
            </a:r>
          </a:p>
        </p:txBody>
      </p:sp>
    </p:spTree>
    <p:extLst>
      <p:ext uri="{BB962C8B-B14F-4D97-AF65-F5344CB8AC3E}">
        <p14:creationId xmlns:p14="http://schemas.microsoft.com/office/powerpoint/2010/main" val="207739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71D8C644EBD45A7F94D0D56D2A9E0" ma:contentTypeVersion="5" ma:contentTypeDescription="Create a new document." ma:contentTypeScope="" ma:versionID="9eb9a257a149def23025733b744ec75b">
  <xsd:schema xmlns:xsd="http://www.w3.org/2001/XMLSchema" xmlns:xs="http://www.w3.org/2001/XMLSchema" xmlns:p="http://schemas.microsoft.com/office/2006/metadata/properties" xmlns:ns3="b676165c-2f5e-4ae5-9ab5-835af2aad4b3" xmlns:ns4="458170ba-b572-4a69-b496-6cc1508b5285" targetNamespace="http://schemas.microsoft.com/office/2006/metadata/properties" ma:root="true" ma:fieldsID="4f62ec8f3cd15243f410d8aeaf969683" ns3:_="" ns4:_="">
    <xsd:import namespace="b676165c-2f5e-4ae5-9ab5-835af2aad4b3"/>
    <xsd:import namespace="458170ba-b572-4a69-b496-6cc1508b52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6165c-2f5e-4ae5-9ab5-835af2aad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170ba-b572-4a69-b496-6cc1508b5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478FE3-6AC9-49CF-A190-9C04C5C1CE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B3DE4-1523-4526-A7D8-643E2A5583D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76165c-2f5e-4ae5-9ab5-835af2aad4b3"/>
    <ds:schemaRef ds:uri="http://schemas.openxmlformats.org/package/2006/metadata/core-properties"/>
    <ds:schemaRef ds:uri="458170ba-b572-4a69-b496-6cc1508b528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291BAF-FE62-454B-AAD1-6A5C0EC2C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6165c-2f5e-4ae5-9ab5-835af2aad4b3"/>
    <ds:schemaRef ds:uri="458170ba-b572-4a69-b496-6cc1508b52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797</Words>
  <Application>Microsoft Macintosh PowerPoint</Application>
  <PresentationFormat>Widescreen</PresentationFormat>
  <Paragraphs>143</Paragraphs>
  <Slides>20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Microsoft YaHei UI</vt:lpstr>
      <vt:lpstr>Zapf Dingbats</vt:lpstr>
      <vt:lpstr>Arial</vt:lpstr>
      <vt:lpstr>Calibri</vt:lpstr>
      <vt:lpstr>Cambria Math</vt:lpstr>
      <vt:lpstr>Consolas</vt:lpstr>
      <vt:lpstr>Lucida Calligraphy</vt:lpstr>
      <vt:lpstr>Office Theme</vt:lpstr>
      <vt:lpstr>使用limma、Glimma和edgeR，RNA-seq数据分析易如反掌</vt:lpstr>
      <vt:lpstr>PowerPoint Presentation</vt:lpstr>
      <vt:lpstr>使用RStudio云服务器</vt:lpstr>
      <vt:lpstr>背景介绍</vt:lpstr>
      <vt:lpstr>比对与计数</vt:lpstr>
      <vt:lpstr>RNA-seq流程总览</vt:lpstr>
      <vt:lpstr>Experimental design</vt:lpstr>
      <vt:lpstr>About the data</vt:lpstr>
      <vt:lpstr>Getting started</vt:lpstr>
      <vt:lpstr>Differential expression analysis</vt:lpstr>
      <vt:lpstr>limma与线性模型</vt:lpstr>
      <vt:lpstr>limma与线性模型</vt:lpstr>
      <vt:lpstr>limma与线性模型</vt:lpstr>
      <vt:lpstr>limma与线性模型</vt:lpstr>
      <vt:lpstr>Batch effects in intercept-free model</vt:lpstr>
      <vt:lpstr>PowerPoint Presentation</vt:lpstr>
      <vt:lpstr>voom: variance weights</vt:lpstr>
      <vt:lpstr>Fit linear models</vt:lpstr>
      <vt:lpstr>Sharing gene information</vt:lpstr>
      <vt:lpstr>使用经验贝叶斯调整前后的差异性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使用limma、Glimma和edgeR，RNA-seq数据分析易如反掌</dc:title>
  <dc:creator>Xueyi Dong</dc:creator>
  <cp:lastModifiedBy>Xueyi Dong</cp:lastModifiedBy>
  <cp:revision>7</cp:revision>
  <dcterms:created xsi:type="dcterms:W3CDTF">2020-10-14T09:36:20Z</dcterms:created>
  <dcterms:modified xsi:type="dcterms:W3CDTF">2020-10-14T10:14:08Z</dcterms:modified>
</cp:coreProperties>
</file>